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70" r:id="rId15"/>
    <p:sldId id="271" r:id="rId16"/>
    <p:sldId id="272" r:id="rId17"/>
  </p:sldIdLst>
  <p:sldSz cx="9144000" cy="6858000" type="screen4x3"/>
  <p:notesSz cx="6858000" cy="9144000"/>
  <p:defaultTextStyle>
    <a:defPPr>
      <a:defRPr lang="sr-Latn-C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hr-H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hr-HR"/>
          </a:p>
        </p:txBody>
      </p:sp>
      <p:sp>
        <p:nvSpPr>
          <p:cNvPr id="4" name="Date Placeholder 3"/>
          <p:cNvSpPr>
            <a:spLocks noGrp="1"/>
          </p:cNvSpPr>
          <p:nvPr>
            <p:ph type="dt" sz="half" idx="10"/>
          </p:nvPr>
        </p:nvSpPr>
        <p:spPr/>
        <p:txBody>
          <a:bodyPr/>
          <a:lstStyle/>
          <a:p>
            <a:fld id="{2D465EA5-5050-4CE9-BB5D-F7081FC97213}" type="datetimeFigureOut">
              <a:rPr lang="hr-HR" smtClean="0"/>
              <a:t>7.4.2014.</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F27A0066-221A-4046-BD3E-A3285E139952}" type="slidenum">
              <a:rPr lang="hr-HR" smtClean="0"/>
              <a:t>‹#›</a:t>
            </a:fld>
            <a:endParaRPr lang="hr-HR"/>
          </a:p>
        </p:txBody>
      </p:sp>
    </p:spTree>
  </p:cSld>
  <p:clrMapOvr>
    <a:masterClrMapping/>
  </p:clrMapOvr>
  <p:transition spd="slow" advClick="0" advTm="45000">
    <p:plus/>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r-H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Date Placeholder 3"/>
          <p:cNvSpPr>
            <a:spLocks noGrp="1"/>
          </p:cNvSpPr>
          <p:nvPr>
            <p:ph type="dt" sz="half" idx="10"/>
          </p:nvPr>
        </p:nvSpPr>
        <p:spPr/>
        <p:txBody>
          <a:bodyPr/>
          <a:lstStyle/>
          <a:p>
            <a:fld id="{2D465EA5-5050-4CE9-BB5D-F7081FC97213}" type="datetimeFigureOut">
              <a:rPr lang="hr-HR" smtClean="0"/>
              <a:t>7.4.2014.</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F27A0066-221A-4046-BD3E-A3285E139952}" type="slidenum">
              <a:rPr lang="hr-HR" smtClean="0"/>
              <a:t>‹#›</a:t>
            </a:fld>
            <a:endParaRPr lang="hr-HR"/>
          </a:p>
        </p:txBody>
      </p:sp>
    </p:spTree>
  </p:cSld>
  <p:clrMapOvr>
    <a:masterClrMapping/>
  </p:clrMapOvr>
  <p:transition spd="slow" advClick="0" advTm="45000">
    <p:plus/>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hr-H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Date Placeholder 3"/>
          <p:cNvSpPr>
            <a:spLocks noGrp="1"/>
          </p:cNvSpPr>
          <p:nvPr>
            <p:ph type="dt" sz="half" idx="10"/>
          </p:nvPr>
        </p:nvSpPr>
        <p:spPr/>
        <p:txBody>
          <a:bodyPr/>
          <a:lstStyle/>
          <a:p>
            <a:fld id="{2D465EA5-5050-4CE9-BB5D-F7081FC97213}" type="datetimeFigureOut">
              <a:rPr lang="hr-HR" smtClean="0"/>
              <a:t>7.4.2014.</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F27A0066-221A-4046-BD3E-A3285E139952}" type="slidenum">
              <a:rPr lang="hr-HR" smtClean="0"/>
              <a:t>‹#›</a:t>
            </a:fld>
            <a:endParaRPr lang="hr-HR"/>
          </a:p>
        </p:txBody>
      </p:sp>
    </p:spTree>
  </p:cSld>
  <p:clrMapOvr>
    <a:masterClrMapping/>
  </p:clrMapOvr>
  <p:transition spd="slow" advClick="0" advTm="45000">
    <p:plus/>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r-H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Date Placeholder 3"/>
          <p:cNvSpPr>
            <a:spLocks noGrp="1"/>
          </p:cNvSpPr>
          <p:nvPr>
            <p:ph type="dt" sz="half" idx="10"/>
          </p:nvPr>
        </p:nvSpPr>
        <p:spPr/>
        <p:txBody>
          <a:bodyPr/>
          <a:lstStyle/>
          <a:p>
            <a:fld id="{2D465EA5-5050-4CE9-BB5D-F7081FC97213}" type="datetimeFigureOut">
              <a:rPr lang="hr-HR" smtClean="0"/>
              <a:t>7.4.2014.</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F27A0066-221A-4046-BD3E-A3285E139952}" type="slidenum">
              <a:rPr lang="hr-HR" smtClean="0"/>
              <a:t>‹#›</a:t>
            </a:fld>
            <a:endParaRPr lang="hr-HR"/>
          </a:p>
        </p:txBody>
      </p:sp>
    </p:spTree>
  </p:cSld>
  <p:clrMapOvr>
    <a:masterClrMapping/>
  </p:clrMapOvr>
  <p:transition spd="slow" advClick="0" advTm="45000">
    <p:plus/>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hr-H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D465EA5-5050-4CE9-BB5D-F7081FC97213}" type="datetimeFigureOut">
              <a:rPr lang="hr-HR" smtClean="0"/>
              <a:t>7.4.2014.</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F27A0066-221A-4046-BD3E-A3285E139952}" type="slidenum">
              <a:rPr lang="hr-HR" smtClean="0"/>
              <a:t>‹#›</a:t>
            </a:fld>
            <a:endParaRPr lang="hr-HR"/>
          </a:p>
        </p:txBody>
      </p:sp>
    </p:spTree>
  </p:cSld>
  <p:clrMapOvr>
    <a:masterClrMapping/>
  </p:clrMapOvr>
  <p:transition spd="slow" advClick="0" advTm="45000">
    <p:plus/>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r-H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5" name="Date Placeholder 4"/>
          <p:cNvSpPr>
            <a:spLocks noGrp="1"/>
          </p:cNvSpPr>
          <p:nvPr>
            <p:ph type="dt" sz="half" idx="10"/>
          </p:nvPr>
        </p:nvSpPr>
        <p:spPr/>
        <p:txBody>
          <a:bodyPr/>
          <a:lstStyle/>
          <a:p>
            <a:fld id="{2D465EA5-5050-4CE9-BB5D-F7081FC97213}" type="datetimeFigureOut">
              <a:rPr lang="hr-HR" smtClean="0"/>
              <a:t>7.4.2014.</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F27A0066-221A-4046-BD3E-A3285E139952}" type="slidenum">
              <a:rPr lang="hr-HR" smtClean="0"/>
              <a:t>‹#›</a:t>
            </a:fld>
            <a:endParaRPr lang="hr-HR"/>
          </a:p>
        </p:txBody>
      </p:sp>
    </p:spTree>
  </p:cSld>
  <p:clrMapOvr>
    <a:masterClrMapping/>
  </p:clrMapOvr>
  <p:transition spd="slow" advClick="0" advTm="45000">
    <p:plus/>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hr-H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7" name="Date Placeholder 6"/>
          <p:cNvSpPr>
            <a:spLocks noGrp="1"/>
          </p:cNvSpPr>
          <p:nvPr>
            <p:ph type="dt" sz="half" idx="10"/>
          </p:nvPr>
        </p:nvSpPr>
        <p:spPr/>
        <p:txBody>
          <a:bodyPr/>
          <a:lstStyle/>
          <a:p>
            <a:fld id="{2D465EA5-5050-4CE9-BB5D-F7081FC97213}" type="datetimeFigureOut">
              <a:rPr lang="hr-HR" smtClean="0"/>
              <a:t>7.4.2014.</a:t>
            </a:fld>
            <a:endParaRPr lang="hr-HR"/>
          </a:p>
        </p:txBody>
      </p:sp>
      <p:sp>
        <p:nvSpPr>
          <p:cNvPr id="8" name="Footer Placeholder 7"/>
          <p:cNvSpPr>
            <a:spLocks noGrp="1"/>
          </p:cNvSpPr>
          <p:nvPr>
            <p:ph type="ftr" sz="quarter" idx="11"/>
          </p:nvPr>
        </p:nvSpPr>
        <p:spPr/>
        <p:txBody>
          <a:bodyPr/>
          <a:lstStyle/>
          <a:p>
            <a:endParaRPr lang="hr-HR"/>
          </a:p>
        </p:txBody>
      </p:sp>
      <p:sp>
        <p:nvSpPr>
          <p:cNvPr id="9" name="Slide Number Placeholder 8"/>
          <p:cNvSpPr>
            <a:spLocks noGrp="1"/>
          </p:cNvSpPr>
          <p:nvPr>
            <p:ph type="sldNum" sz="quarter" idx="12"/>
          </p:nvPr>
        </p:nvSpPr>
        <p:spPr/>
        <p:txBody>
          <a:bodyPr/>
          <a:lstStyle/>
          <a:p>
            <a:fld id="{F27A0066-221A-4046-BD3E-A3285E139952}" type="slidenum">
              <a:rPr lang="hr-HR" smtClean="0"/>
              <a:t>‹#›</a:t>
            </a:fld>
            <a:endParaRPr lang="hr-HR"/>
          </a:p>
        </p:txBody>
      </p:sp>
    </p:spTree>
  </p:cSld>
  <p:clrMapOvr>
    <a:masterClrMapping/>
  </p:clrMapOvr>
  <p:transition spd="slow" advClick="0" advTm="45000">
    <p:plus/>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r-HR"/>
          </a:p>
        </p:txBody>
      </p:sp>
      <p:sp>
        <p:nvSpPr>
          <p:cNvPr id="3" name="Date Placeholder 2"/>
          <p:cNvSpPr>
            <a:spLocks noGrp="1"/>
          </p:cNvSpPr>
          <p:nvPr>
            <p:ph type="dt" sz="half" idx="10"/>
          </p:nvPr>
        </p:nvSpPr>
        <p:spPr/>
        <p:txBody>
          <a:bodyPr/>
          <a:lstStyle/>
          <a:p>
            <a:fld id="{2D465EA5-5050-4CE9-BB5D-F7081FC97213}" type="datetimeFigureOut">
              <a:rPr lang="hr-HR" smtClean="0"/>
              <a:t>7.4.2014.</a:t>
            </a:fld>
            <a:endParaRPr lang="hr-HR"/>
          </a:p>
        </p:txBody>
      </p:sp>
      <p:sp>
        <p:nvSpPr>
          <p:cNvPr id="4" name="Footer Placeholder 3"/>
          <p:cNvSpPr>
            <a:spLocks noGrp="1"/>
          </p:cNvSpPr>
          <p:nvPr>
            <p:ph type="ftr" sz="quarter" idx="11"/>
          </p:nvPr>
        </p:nvSpPr>
        <p:spPr/>
        <p:txBody>
          <a:bodyPr/>
          <a:lstStyle/>
          <a:p>
            <a:endParaRPr lang="hr-HR"/>
          </a:p>
        </p:txBody>
      </p:sp>
      <p:sp>
        <p:nvSpPr>
          <p:cNvPr id="5" name="Slide Number Placeholder 4"/>
          <p:cNvSpPr>
            <a:spLocks noGrp="1"/>
          </p:cNvSpPr>
          <p:nvPr>
            <p:ph type="sldNum" sz="quarter" idx="12"/>
          </p:nvPr>
        </p:nvSpPr>
        <p:spPr/>
        <p:txBody>
          <a:bodyPr/>
          <a:lstStyle/>
          <a:p>
            <a:fld id="{F27A0066-221A-4046-BD3E-A3285E139952}" type="slidenum">
              <a:rPr lang="hr-HR" smtClean="0"/>
              <a:t>‹#›</a:t>
            </a:fld>
            <a:endParaRPr lang="hr-HR"/>
          </a:p>
        </p:txBody>
      </p:sp>
    </p:spTree>
  </p:cSld>
  <p:clrMapOvr>
    <a:masterClrMapping/>
  </p:clrMapOvr>
  <p:transition spd="slow" advClick="0" advTm="45000">
    <p:plus/>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465EA5-5050-4CE9-BB5D-F7081FC97213}" type="datetimeFigureOut">
              <a:rPr lang="hr-HR" smtClean="0"/>
              <a:t>7.4.2014.</a:t>
            </a:fld>
            <a:endParaRPr lang="hr-HR"/>
          </a:p>
        </p:txBody>
      </p:sp>
      <p:sp>
        <p:nvSpPr>
          <p:cNvPr id="3" name="Footer Placeholder 2"/>
          <p:cNvSpPr>
            <a:spLocks noGrp="1"/>
          </p:cNvSpPr>
          <p:nvPr>
            <p:ph type="ftr" sz="quarter" idx="11"/>
          </p:nvPr>
        </p:nvSpPr>
        <p:spPr/>
        <p:txBody>
          <a:bodyPr/>
          <a:lstStyle/>
          <a:p>
            <a:endParaRPr lang="hr-HR"/>
          </a:p>
        </p:txBody>
      </p:sp>
      <p:sp>
        <p:nvSpPr>
          <p:cNvPr id="4" name="Slide Number Placeholder 3"/>
          <p:cNvSpPr>
            <a:spLocks noGrp="1"/>
          </p:cNvSpPr>
          <p:nvPr>
            <p:ph type="sldNum" sz="quarter" idx="12"/>
          </p:nvPr>
        </p:nvSpPr>
        <p:spPr/>
        <p:txBody>
          <a:bodyPr/>
          <a:lstStyle/>
          <a:p>
            <a:fld id="{F27A0066-221A-4046-BD3E-A3285E139952}" type="slidenum">
              <a:rPr lang="hr-HR" smtClean="0"/>
              <a:t>‹#›</a:t>
            </a:fld>
            <a:endParaRPr lang="hr-HR"/>
          </a:p>
        </p:txBody>
      </p:sp>
    </p:spTree>
  </p:cSld>
  <p:clrMapOvr>
    <a:masterClrMapping/>
  </p:clrMapOvr>
  <p:transition spd="slow" advClick="0" advTm="45000">
    <p:plus/>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hr-H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D465EA5-5050-4CE9-BB5D-F7081FC97213}" type="datetimeFigureOut">
              <a:rPr lang="hr-HR" smtClean="0"/>
              <a:t>7.4.2014.</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F27A0066-221A-4046-BD3E-A3285E139952}" type="slidenum">
              <a:rPr lang="hr-HR" smtClean="0"/>
              <a:t>‹#›</a:t>
            </a:fld>
            <a:endParaRPr lang="hr-HR"/>
          </a:p>
        </p:txBody>
      </p:sp>
    </p:spTree>
  </p:cSld>
  <p:clrMapOvr>
    <a:masterClrMapping/>
  </p:clrMapOvr>
  <p:transition spd="slow" advClick="0" advTm="45000">
    <p:plus/>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hr-H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r-H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D465EA5-5050-4CE9-BB5D-F7081FC97213}" type="datetimeFigureOut">
              <a:rPr lang="hr-HR" smtClean="0"/>
              <a:t>7.4.2014.</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F27A0066-221A-4046-BD3E-A3285E139952}" type="slidenum">
              <a:rPr lang="hr-HR" smtClean="0"/>
              <a:t>‹#›</a:t>
            </a:fld>
            <a:endParaRPr lang="hr-HR"/>
          </a:p>
        </p:txBody>
      </p:sp>
    </p:spTree>
  </p:cSld>
  <p:clrMapOvr>
    <a:masterClrMapping/>
  </p:clrMapOvr>
  <p:transition spd="slow" advClick="0" advTm="45000">
    <p:plus/>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l="-25000" r="-25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hr-H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D465EA5-5050-4CE9-BB5D-F7081FC97213}" type="datetimeFigureOut">
              <a:rPr lang="hr-HR" smtClean="0"/>
              <a:t>7.4.2014.</a:t>
            </a:fld>
            <a:endParaRPr lang="hr-H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r-H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7A0066-221A-4046-BD3E-A3285E139952}" type="slidenum">
              <a:rPr lang="hr-HR" smtClean="0"/>
              <a:t>‹#›</a:t>
            </a:fld>
            <a:endParaRPr lang="hr-H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advClick="0" advTm="45000">
    <p:plus/>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r-Latn-C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7544" y="2492896"/>
            <a:ext cx="8280920" cy="1470025"/>
          </a:xfrm>
        </p:spPr>
        <p:txBody>
          <a:bodyPr>
            <a:noAutofit/>
          </a:bodyPr>
          <a:lstStyle/>
          <a:p>
            <a:pPr algn="just">
              <a:lnSpc>
                <a:spcPct val="150000"/>
              </a:lnSpc>
            </a:pPr>
            <a:r>
              <a:rPr lang="hr-HR" sz="3200" b="1" dirty="0" smtClean="0">
                <a:effectLst>
                  <a:outerShdw blurRad="38100" dist="38100" dir="2700000" algn="tl">
                    <a:srgbClr val="000000">
                      <a:alpha val="43137"/>
                    </a:srgbClr>
                  </a:outerShdw>
                </a:effectLst>
              </a:rPr>
              <a:t>Isus je došao na svijet da vjerom i ljubavlju rasvijetli i ogrije svako ljudsko srce. Upozorava da je ljudsko srce izvor svih zala i da njega treba očistiti. Tvrdi da su sav zakon i svi proroci u službi preobrazbe ljudskog srca. Slušajući Isusovu riječ molit ću da mogu čitavim bićem izreći "Moj grijeh!".</a:t>
            </a:r>
            <a:endParaRPr lang="hr-HR" sz="3200" b="1" dirty="0">
              <a:effectLst>
                <a:outerShdw blurRad="38100" dist="38100" dir="2700000" algn="tl">
                  <a:srgbClr val="000000">
                    <a:alpha val="43137"/>
                  </a:srgbClr>
                </a:outerShdw>
              </a:effectLst>
            </a:endParaRPr>
          </a:p>
        </p:txBody>
      </p:sp>
      <p:sp>
        <p:nvSpPr>
          <p:cNvPr id="4" name="Rectangle 3"/>
          <p:cNvSpPr/>
          <p:nvPr/>
        </p:nvSpPr>
        <p:spPr>
          <a:xfrm>
            <a:off x="179512" y="188640"/>
            <a:ext cx="805029" cy="461665"/>
          </a:xfrm>
          <a:prstGeom prst="rect">
            <a:avLst/>
          </a:prstGeom>
        </p:spPr>
        <p:txBody>
          <a:bodyPr wrap="none">
            <a:spAutoFit/>
          </a:bodyPr>
          <a:lstStyle/>
          <a:p>
            <a:r>
              <a:rPr lang="hr-HR" sz="2400" b="1" dirty="0" smtClean="0">
                <a:solidFill>
                  <a:schemeClr val="bg1"/>
                </a:solidFill>
                <a:effectLst>
                  <a:outerShdw blurRad="38100" dist="38100" dir="2700000" algn="tl">
                    <a:srgbClr val="000000">
                      <a:alpha val="43137"/>
                    </a:srgbClr>
                  </a:outerShdw>
                </a:effectLst>
              </a:rPr>
              <a:t>1│16</a:t>
            </a:r>
            <a:endParaRPr lang="it-IT" sz="2400" b="1" dirty="0">
              <a:solidFill>
                <a:schemeClr val="bg1"/>
              </a:solidFill>
              <a:effectLst>
                <a:outerShdw blurRad="38100" dist="38100" dir="2700000" algn="tl">
                  <a:srgbClr val="000000">
                    <a:alpha val="43137"/>
                  </a:srgbClr>
                </a:outerShdw>
              </a:effectLst>
            </a:endParaRPr>
          </a:p>
        </p:txBody>
      </p:sp>
    </p:spTree>
  </p:cSld>
  <p:clrMapOvr>
    <a:masterClrMapping/>
  </p:clrMapOvr>
  <p:transition spd="slow" advClick="0" advTm="45000">
    <p:plus/>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7544" y="2708920"/>
            <a:ext cx="8280920" cy="1470025"/>
          </a:xfrm>
        </p:spPr>
        <p:txBody>
          <a:bodyPr>
            <a:noAutofit/>
          </a:bodyPr>
          <a:lstStyle/>
          <a:p>
            <a:pPr algn="just">
              <a:lnSpc>
                <a:spcPct val="150000"/>
              </a:lnSpc>
            </a:pPr>
            <a:r>
              <a:rPr lang="hr-HR" sz="3200" b="1" dirty="0">
                <a:effectLst>
                  <a:outerShdw blurRad="38100" dist="38100" dir="2700000" algn="tl">
                    <a:srgbClr val="000000">
                      <a:alpha val="43137"/>
                    </a:srgbClr>
                  </a:outerShdw>
                </a:effectLst>
              </a:rPr>
              <a:t>R</a:t>
            </a:r>
            <a:r>
              <a:rPr lang="hr-HR" sz="3200" b="1" dirty="0" smtClean="0">
                <a:effectLst>
                  <a:outerShdw blurRad="38100" dist="38100" dir="2700000" algn="tl">
                    <a:srgbClr val="000000">
                      <a:alpha val="43137"/>
                    </a:srgbClr>
                  </a:outerShdw>
                </a:effectLst>
              </a:rPr>
              <a:t>azuzdanost je slabost volje da se discipliniram; nesposobnost da se odreknem štetnih ugodnosti i da prihvatim korisne neugodnosti. Prepuštanje vlastitim hirovima.</a:t>
            </a:r>
            <a:endParaRPr lang="hr-HR" sz="3200" b="1" dirty="0">
              <a:effectLst>
                <a:outerShdw blurRad="38100" dist="38100" dir="2700000" algn="tl">
                  <a:srgbClr val="000000">
                    <a:alpha val="43137"/>
                  </a:srgbClr>
                </a:outerShdw>
              </a:effectLst>
              <a:latin typeface="Calibri" pitchFamily="34" charset="0"/>
            </a:endParaRPr>
          </a:p>
        </p:txBody>
      </p:sp>
      <p:sp>
        <p:nvSpPr>
          <p:cNvPr id="3" name="Rectangle 2"/>
          <p:cNvSpPr/>
          <p:nvPr/>
        </p:nvSpPr>
        <p:spPr>
          <a:xfrm>
            <a:off x="179512" y="188640"/>
            <a:ext cx="960519" cy="461665"/>
          </a:xfrm>
          <a:prstGeom prst="rect">
            <a:avLst/>
          </a:prstGeom>
        </p:spPr>
        <p:txBody>
          <a:bodyPr wrap="none">
            <a:spAutoFit/>
          </a:bodyPr>
          <a:lstStyle/>
          <a:p>
            <a:r>
              <a:rPr lang="hr-HR" sz="2400" b="1" dirty="0" smtClean="0">
                <a:solidFill>
                  <a:schemeClr val="bg1"/>
                </a:solidFill>
                <a:effectLst>
                  <a:outerShdw blurRad="38100" dist="38100" dir="2700000" algn="tl">
                    <a:srgbClr val="000000">
                      <a:alpha val="43137"/>
                    </a:srgbClr>
                  </a:outerShdw>
                </a:effectLst>
              </a:rPr>
              <a:t>10│16</a:t>
            </a:r>
            <a:endParaRPr lang="it-IT" sz="2400" b="1" dirty="0">
              <a:solidFill>
                <a:schemeClr val="bg1"/>
              </a:solidFill>
              <a:effectLst>
                <a:outerShdw blurRad="38100" dist="38100" dir="2700000" algn="tl">
                  <a:srgbClr val="000000">
                    <a:alpha val="43137"/>
                  </a:srgbClr>
                </a:outerShdw>
              </a:effectLst>
            </a:endParaRPr>
          </a:p>
        </p:txBody>
      </p:sp>
    </p:spTree>
  </p:cSld>
  <p:clrMapOvr>
    <a:masterClrMapping/>
  </p:clrMapOvr>
  <p:transition spd="slow" advClick="0" advTm="45000">
    <p:plus/>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7544" y="2708920"/>
            <a:ext cx="8280920" cy="1470025"/>
          </a:xfrm>
        </p:spPr>
        <p:txBody>
          <a:bodyPr>
            <a:noAutofit/>
          </a:bodyPr>
          <a:lstStyle/>
          <a:p>
            <a:pPr algn="just">
              <a:lnSpc>
                <a:spcPct val="150000"/>
              </a:lnSpc>
            </a:pPr>
            <a:r>
              <a:rPr lang="hr-HR" sz="3200" b="1" dirty="0">
                <a:effectLst>
                  <a:outerShdw blurRad="38100" dist="38100" dir="2700000" algn="tl">
                    <a:srgbClr val="000000">
                      <a:alpha val="43137"/>
                    </a:srgbClr>
                  </a:outerShdw>
                </a:effectLst>
              </a:rPr>
              <a:t>Z</a:t>
            </a:r>
            <a:r>
              <a:rPr lang="hr-HR" sz="3200" b="1" dirty="0" smtClean="0">
                <a:effectLst>
                  <a:outerShdw blurRad="38100" dist="38100" dir="2700000" algn="tl">
                    <a:srgbClr val="000000">
                      <a:alpha val="43137"/>
                    </a:srgbClr>
                  </a:outerShdw>
                </a:effectLst>
              </a:rPr>
              <a:t>avist (zlo oko) ne može podnijeti da drugi bude bolji od mene, voljeniji od mene, više cijenjen od mene. Ne podnosim da padnem u sjenu. Zbog zavisti prema drugima sam zatvoren, blokiran; na druge ogorčen, sklon rušiti lijepo i dobro, nesposoban radovati se uspjesima drugoga i žalostiti se njegovim neuspjesima.</a:t>
            </a:r>
            <a:endParaRPr lang="hr-HR" sz="3200" b="1" dirty="0">
              <a:effectLst>
                <a:outerShdw blurRad="38100" dist="38100" dir="2700000" algn="tl">
                  <a:srgbClr val="000000">
                    <a:alpha val="43137"/>
                  </a:srgbClr>
                </a:outerShdw>
              </a:effectLst>
              <a:latin typeface="Calibri" pitchFamily="34" charset="0"/>
            </a:endParaRPr>
          </a:p>
        </p:txBody>
      </p:sp>
      <p:sp>
        <p:nvSpPr>
          <p:cNvPr id="3" name="Rectangle 2"/>
          <p:cNvSpPr/>
          <p:nvPr/>
        </p:nvSpPr>
        <p:spPr>
          <a:xfrm>
            <a:off x="179512" y="188640"/>
            <a:ext cx="960519" cy="461665"/>
          </a:xfrm>
          <a:prstGeom prst="rect">
            <a:avLst/>
          </a:prstGeom>
        </p:spPr>
        <p:txBody>
          <a:bodyPr wrap="none">
            <a:spAutoFit/>
          </a:bodyPr>
          <a:lstStyle/>
          <a:p>
            <a:r>
              <a:rPr lang="hr-HR" sz="2400" b="1" dirty="0" smtClean="0">
                <a:solidFill>
                  <a:schemeClr val="bg1"/>
                </a:solidFill>
                <a:effectLst>
                  <a:outerShdw blurRad="38100" dist="38100" dir="2700000" algn="tl">
                    <a:srgbClr val="000000">
                      <a:alpha val="43137"/>
                    </a:srgbClr>
                  </a:outerShdw>
                </a:effectLst>
              </a:rPr>
              <a:t>11│16</a:t>
            </a:r>
            <a:endParaRPr lang="it-IT" sz="2400" b="1" dirty="0">
              <a:solidFill>
                <a:schemeClr val="bg1"/>
              </a:solidFill>
              <a:effectLst>
                <a:outerShdw blurRad="38100" dist="38100" dir="2700000" algn="tl">
                  <a:srgbClr val="000000">
                    <a:alpha val="43137"/>
                  </a:srgbClr>
                </a:outerShdw>
              </a:effectLst>
            </a:endParaRPr>
          </a:p>
        </p:txBody>
      </p:sp>
    </p:spTree>
  </p:cSld>
  <p:clrMapOvr>
    <a:masterClrMapping/>
  </p:clrMapOvr>
  <p:transition spd="slow" advClick="0" advTm="45000">
    <p:plus/>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7544" y="2564904"/>
            <a:ext cx="8280920" cy="1470025"/>
          </a:xfrm>
        </p:spPr>
        <p:txBody>
          <a:bodyPr>
            <a:noAutofit/>
          </a:bodyPr>
          <a:lstStyle/>
          <a:p>
            <a:pPr algn="just">
              <a:lnSpc>
                <a:spcPct val="150000"/>
              </a:lnSpc>
            </a:pPr>
            <a:r>
              <a:rPr lang="hr-HR" sz="3200" b="1" dirty="0">
                <a:effectLst>
                  <a:outerShdw blurRad="38100" dist="38100" dir="2700000" algn="tl">
                    <a:srgbClr val="000000">
                      <a:alpha val="43137"/>
                    </a:srgbClr>
                  </a:outerShdw>
                </a:effectLst>
                <a:latin typeface="Calibri" pitchFamily="34" charset="0"/>
              </a:rPr>
              <a:t>P</a:t>
            </a:r>
            <a:r>
              <a:rPr lang="vi-VN" sz="3200" b="1" dirty="0" smtClean="0">
                <a:effectLst>
                  <a:outerShdw blurRad="38100" dist="38100" dir="2700000" algn="tl">
                    <a:srgbClr val="000000">
                      <a:alpha val="43137"/>
                    </a:srgbClr>
                  </a:outerShdw>
                </a:effectLst>
                <a:latin typeface="Calibri" pitchFamily="34" charset="0"/>
              </a:rPr>
              <a:t>sovka (zao govor, ogovaranje) učvršćuje u zlu onoga koji ogovara, truje onoga pred kim se ogovara, oštećuje onoga koga se ogovara, osiromašuje zajednicu u kojoj se ogovara. Uz to je stalno prisutna opasnost da ogovaranje prijeđe u klevetu. "Kad god nešto zinemo o drugome, uvijek nešto zinemo i o sebi!" Čovjek može biti sličan leptiru (ako dobro govori o drugima), ili muhi (ako o njima zlo govori).</a:t>
            </a:r>
            <a:endParaRPr lang="hr-HR" sz="3200" b="1" dirty="0">
              <a:effectLst>
                <a:outerShdw blurRad="38100" dist="38100" dir="2700000" algn="tl">
                  <a:srgbClr val="000000">
                    <a:alpha val="43137"/>
                  </a:srgbClr>
                </a:outerShdw>
              </a:effectLst>
              <a:latin typeface="Calibri" pitchFamily="34" charset="0"/>
            </a:endParaRPr>
          </a:p>
        </p:txBody>
      </p:sp>
      <p:sp>
        <p:nvSpPr>
          <p:cNvPr id="3" name="Rectangle 2"/>
          <p:cNvSpPr/>
          <p:nvPr/>
        </p:nvSpPr>
        <p:spPr>
          <a:xfrm>
            <a:off x="8075977" y="6279703"/>
            <a:ext cx="960519" cy="461665"/>
          </a:xfrm>
          <a:prstGeom prst="rect">
            <a:avLst/>
          </a:prstGeom>
        </p:spPr>
        <p:txBody>
          <a:bodyPr wrap="none">
            <a:spAutoFit/>
          </a:bodyPr>
          <a:lstStyle/>
          <a:p>
            <a:r>
              <a:rPr lang="hr-HR" sz="2400" b="1" dirty="0" smtClean="0">
                <a:solidFill>
                  <a:schemeClr val="bg1"/>
                </a:solidFill>
                <a:effectLst>
                  <a:outerShdw blurRad="38100" dist="38100" dir="2700000" algn="tl">
                    <a:srgbClr val="000000">
                      <a:alpha val="43137"/>
                    </a:srgbClr>
                  </a:outerShdw>
                </a:effectLst>
              </a:rPr>
              <a:t>12│16</a:t>
            </a:r>
            <a:endParaRPr lang="it-IT" sz="2400" b="1" dirty="0">
              <a:solidFill>
                <a:schemeClr val="bg1"/>
              </a:solidFill>
              <a:effectLst>
                <a:outerShdw blurRad="38100" dist="38100" dir="2700000" algn="tl">
                  <a:srgbClr val="000000">
                    <a:alpha val="43137"/>
                  </a:srgbClr>
                </a:outerShdw>
              </a:effectLst>
            </a:endParaRPr>
          </a:p>
        </p:txBody>
      </p:sp>
    </p:spTree>
  </p:cSld>
  <p:clrMapOvr>
    <a:masterClrMapping/>
  </p:clrMapOvr>
  <p:transition spd="slow" advClick="0" advTm="45000">
    <p:plus/>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7544" y="2708920"/>
            <a:ext cx="8280920" cy="1470025"/>
          </a:xfrm>
        </p:spPr>
        <p:txBody>
          <a:bodyPr>
            <a:noAutofit/>
          </a:bodyPr>
          <a:lstStyle/>
          <a:p>
            <a:pPr algn="just">
              <a:lnSpc>
                <a:spcPct val="150000"/>
              </a:lnSpc>
            </a:pPr>
            <a:r>
              <a:rPr lang="hr-HR" sz="3200" b="1" dirty="0" smtClean="0">
                <a:effectLst>
                  <a:outerShdw blurRad="38100" dist="38100" dir="2700000" algn="tl">
                    <a:srgbClr val="000000">
                      <a:alpha val="43137"/>
                    </a:srgbClr>
                  </a:outerShdw>
                </a:effectLst>
              </a:rPr>
              <a:t>Oholost želi da se ostvarim izdizanjem i vladanjem nad drugima, potiče me da se smatram boljim, sposobnijim, da budem sebi središte, da se divim sebi, klanjam sebi, svojim sposobnostima, svojim rezultatima, da svu svoju sigurnost i sreću stavljamo u sebe. </a:t>
            </a:r>
            <a:endParaRPr lang="hr-HR" sz="3200" b="1" dirty="0">
              <a:effectLst>
                <a:outerShdw blurRad="38100" dist="38100" dir="2700000" algn="tl">
                  <a:srgbClr val="000000">
                    <a:alpha val="43137"/>
                  </a:srgbClr>
                </a:outerShdw>
              </a:effectLst>
              <a:latin typeface="Calibri" pitchFamily="34" charset="0"/>
            </a:endParaRPr>
          </a:p>
        </p:txBody>
      </p:sp>
      <p:sp>
        <p:nvSpPr>
          <p:cNvPr id="3" name="Rectangle 2"/>
          <p:cNvSpPr/>
          <p:nvPr/>
        </p:nvSpPr>
        <p:spPr>
          <a:xfrm>
            <a:off x="179512" y="188640"/>
            <a:ext cx="960519" cy="461665"/>
          </a:xfrm>
          <a:prstGeom prst="rect">
            <a:avLst/>
          </a:prstGeom>
        </p:spPr>
        <p:txBody>
          <a:bodyPr wrap="none">
            <a:spAutoFit/>
          </a:bodyPr>
          <a:lstStyle/>
          <a:p>
            <a:r>
              <a:rPr lang="hr-HR" sz="2400" b="1" dirty="0" smtClean="0">
                <a:solidFill>
                  <a:schemeClr val="bg1"/>
                </a:solidFill>
                <a:effectLst>
                  <a:outerShdw blurRad="38100" dist="38100" dir="2700000" algn="tl">
                    <a:srgbClr val="000000">
                      <a:alpha val="43137"/>
                    </a:srgbClr>
                  </a:outerShdw>
                </a:effectLst>
              </a:rPr>
              <a:t>13│16</a:t>
            </a:r>
            <a:endParaRPr lang="it-IT" sz="2400" b="1" dirty="0">
              <a:solidFill>
                <a:schemeClr val="bg1"/>
              </a:solidFill>
              <a:effectLst>
                <a:outerShdw blurRad="38100" dist="38100" dir="2700000" algn="tl">
                  <a:srgbClr val="000000">
                    <a:alpha val="43137"/>
                  </a:srgbClr>
                </a:outerShdw>
              </a:effectLst>
            </a:endParaRPr>
          </a:p>
        </p:txBody>
      </p:sp>
    </p:spTree>
  </p:cSld>
  <p:clrMapOvr>
    <a:masterClrMapping/>
  </p:clrMapOvr>
  <p:transition spd="slow" advClick="0" advTm="45000">
    <p:plus/>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7544" y="2708920"/>
            <a:ext cx="8280920" cy="1470025"/>
          </a:xfrm>
        </p:spPr>
        <p:txBody>
          <a:bodyPr>
            <a:noAutofit/>
          </a:bodyPr>
          <a:lstStyle/>
          <a:p>
            <a:pPr algn="just">
              <a:lnSpc>
                <a:spcPct val="150000"/>
              </a:lnSpc>
            </a:pPr>
            <a:r>
              <a:rPr lang="hr-HR" sz="3200" b="1" dirty="0" smtClean="0">
                <a:effectLst>
                  <a:outerShdw blurRad="38100" dist="38100" dir="2700000" algn="tl">
                    <a:srgbClr val="000000">
                      <a:alpha val="43137"/>
                    </a:srgbClr>
                  </a:outerShdw>
                </a:effectLst>
              </a:rPr>
              <a:t>Zato sam nesposoban s drugim razgovarati, drugoga saslušati, od drugoga primiti savjet, biti jednak drugima. Oholost me najviše udaljava i od ljudi i od Boga. "Bog rasprši oholice umišljene ... silne zbaci s prijestolja" </a:t>
            </a:r>
            <a:br>
              <a:rPr lang="hr-HR" sz="3200" b="1" dirty="0" smtClean="0">
                <a:effectLst>
                  <a:outerShdw blurRad="38100" dist="38100" dir="2700000" algn="tl">
                    <a:srgbClr val="000000">
                      <a:alpha val="43137"/>
                    </a:srgbClr>
                  </a:outerShdw>
                </a:effectLst>
              </a:rPr>
            </a:br>
            <a:r>
              <a:rPr lang="hr-HR" sz="3200" b="1" dirty="0" smtClean="0">
                <a:effectLst>
                  <a:outerShdw blurRad="38100" dist="38100" dir="2700000" algn="tl">
                    <a:srgbClr val="000000">
                      <a:alpha val="43137"/>
                    </a:srgbClr>
                  </a:outerShdw>
                </a:effectLst>
              </a:rPr>
              <a:t>(Lk 1,51-53).</a:t>
            </a:r>
            <a:endParaRPr lang="hr-HR" sz="3200" dirty="0"/>
          </a:p>
        </p:txBody>
      </p:sp>
      <p:sp>
        <p:nvSpPr>
          <p:cNvPr id="3" name="Rectangle 2"/>
          <p:cNvSpPr/>
          <p:nvPr/>
        </p:nvSpPr>
        <p:spPr>
          <a:xfrm>
            <a:off x="179512" y="188640"/>
            <a:ext cx="960519" cy="461665"/>
          </a:xfrm>
          <a:prstGeom prst="rect">
            <a:avLst/>
          </a:prstGeom>
        </p:spPr>
        <p:txBody>
          <a:bodyPr wrap="none">
            <a:spAutoFit/>
          </a:bodyPr>
          <a:lstStyle/>
          <a:p>
            <a:r>
              <a:rPr lang="hr-HR" sz="2400" b="1" dirty="0" smtClean="0">
                <a:solidFill>
                  <a:schemeClr val="bg1"/>
                </a:solidFill>
                <a:effectLst>
                  <a:outerShdw blurRad="38100" dist="38100" dir="2700000" algn="tl">
                    <a:srgbClr val="000000">
                      <a:alpha val="43137"/>
                    </a:srgbClr>
                  </a:outerShdw>
                </a:effectLst>
              </a:rPr>
              <a:t>14│16</a:t>
            </a:r>
            <a:endParaRPr lang="it-IT" sz="2400" b="1" dirty="0">
              <a:solidFill>
                <a:schemeClr val="bg1"/>
              </a:solidFill>
              <a:effectLst>
                <a:outerShdw blurRad="38100" dist="38100" dir="2700000" algn="tl">
                  <a:srgbClr val="000000">
                    <a:alpha val="43137"/>
                  </a:srgbClr>
                </a:outerShdw>
              </a:effectLst>
            </a:endParaRPr>
          </a:p>
        </p:txBody>
      </p:sp>
    </p:spTree>
  </p:cSld>
  <p:clrMapOvr>
    <a:masterClrMapping/>
  </p:clrMapOvr>
  <p:transition spd="slow" advClick="0" advTm="45000">
    <p:plus/>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7544" y="2535039"/>
            <a:ext cx="8280920" cy="1470025"/>
          </a:xfrm>
        </p:spPr>
        <p:txBody>
          <a:bodyPr>
            <a:noAutofit/>
          </a:bodyPr>
          <a:lstStyle/>
          <a:p>
            <a:pPr algn="just">
              <a:lnSpc>
                <a:spcPct val="150000"/>
              </a:lnSpc>
            </a:pPr>
            <a:r>
              <a:rPr lang="hr-HR" sz="3200" b="1" dirty="0">
                <a:effectLst>
                  <a:outerShdw blurRad="38100" dist="38100" dir="2700000" algn="tl">
                    <a:srgbClr val="000000">
                      <a:alpha val="43137"/>
                    </a:srgbClr>
                  </a:outerShdw>
                </a:effectLst>
              </a:rPr>
              <a:t>B</a:t>
            </a:r>
            <a:r>
              <a:rPr lang="hr-HR" sz="3200" b="1" dirty="0" smtClean="0">
                <a:effectLst>
                  <a:outerShdw blurRad="38100" dist="38100" dir="2700000" algn="tl">
                    <a:srgbClr val="000000">
                      <a:alpha val="43137"/>
                    </a:srgbClr>
                  </a:outerShdw>
                </a:effectLst>
              </a:rPr>
              <a:t>ezumlje je pomanjkanje zdravog suda, pobrkana ljestvica vrednota. Isus nam najbolje tumači što je bezumlje kada priča o bogatašu komu obilno urodi ljetina i koji sam sebi govori: "Dušo, evo imaš u zalihi mnogo dobara za godine mnoge. Počivaj, jedi, pij, uživaj!" Ali Bog mu reče: "Bezumniče! Već noćas duša će se tvoja zaiskati od tebe! A što si pripravio, čije će biti?" (Lk 12,19-20).</a:t>
            </a:r>
            <a:endParaRPr lang="hr-HR" sz="3200" b="1" dirty="0">
              <a:effectLst>
                <a:outerShdw blurRad="38100" dist="38100" dir="2700000" algn="tl">
                  <a:srgbClr val="000000">
                    <a:alpha val="43137"/>
                  </a:srgbClr>
                </a:outerShdw>
              </a:effectLst>
              <a:latin typeface="Calibri" pitchFamily="34" charset="0"/>
            </a:endParaRPr>
          </a:p>
        </p:txBody>
      </p:sp>
      <p:sp>
        <p:nvSpPr>
          <p:cNvPr id="3" name="Rectangle 2"/>
          <p:cNvSpPr/>
          <p:nvPr/>
        </p:nvSpPr>
        <p:spPr>
          <a:xfrm>
            <a:off x="7956376" y="6165304"/>
            <a:ext cx="960519" cy="461665"/>
          </a:xfrm>
          <a:prstGeom prst="rect">
            <a:avLst/>
          </a:prstGeom>
        </p:spPr>
        <p:txBody>
          <a:bodyPr wrap="none">
            <a:spAutoFit/>
          </a:bodyPr>
          <a:lstStyle/>
          <a:p>
            <a:r>
              <a:rPr lang="hr-HR" sz="2400" b="1" dirty="0" smtClean="0">
                <a:solidFill>
                  <a:schemeClr val="bg1"/>
                </a:solidFill>
                <a:effectLst>
                  <a:outerShdw blurRad="38100" dist="38100" dir="2700000" algn="tl">
                    <a:srgbClr val="000000">
                      <a:alpha val="43137"/>
                    </a:srgbClr>
                  </a:outerShdw>
                </a:effectLst>
              </a:rPr>
              <a:t>15│16</a:t>
            </a:r>
            <a:endParaRPr lang="it-IT" sz="2400" b="1" dirty="0">
              <a:solidFill>
                <a:schemeClr val="bg1"/>
              </a:solidFill>
              <a:effectLst>
                <a:outerShdw blurRad="38100" dist="38100" dir="2700000" algn="tl">
                  <a:srgbClr val="000000">
                    <a:alpha val="43137"/>
                  </a:srgbClr>
                </a:outerShdw>
              </a:effectLst>
            </a:endParaRPr>
          </a:p>
        </p:txBody>
      </p:sp>
    </p:spTree>
  </p:cSld>
  <p:clrMapOvr>
    <a:masterClrMapping/>
  </p:clrMapOvr>
  <p:transition spd="slow" advClick="0" advTm="45000">
    <p:plus/>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7544" y="2535039"/>
            <a:ext cx="8280920" cy="1470025"/>
          </a:xfrm>
        </p:spPr>
        <p:txBody>
          <a:bodyPr>
            <a:noAutofit/>
          </a:bodyPr>
          <a:lstStyle/>
          <a:p>
            <a:pPr algn="just">
              <a:lnSpc>
                <a:spcPct val="150000"/>
              </a:lnSpc>
            </a:pPr>
            <a:r>
              <a:rPr lang="hr-HR" sz="3200" b="1" dirty="0" smtClean="0">
                <a:effectLst>
                  <a:outerShdw blurRad="38100" dist="38100" dir="2700000" algn="tl">
                    <a:srgbClr val="000000">
                      <a:alpha val="43137"/>
                    </a:srgbClr>
                  </a:outerShdw>
                </a:effectLst>
              </a:rPr>
              <a:t>Nastojanjem oko čistoće svoga srca više ću učiniti za kraljevstvo Božje, za svoje najbliže i za sve ljude, nego bilo kakvom aktivnosti.</a:t>
            </a:r>
            <a:endParaRPr lang="hr-HR" sz="3200" b="1" dirty="0">
              <a:effectLst>
                <a:outerShdw blurRad="38100" dist="38100" dir="2700000" algn="tl">
                  <a:srgbClr val="000000">
                    <a:alpha val="43137"/>
                  </a:srgbClr>
                </a:outerShdw>
              </a:effectLst>
            </a:endParaRPr>
          </a:p>
        </p:txBody>
      </p:sp>
      <p:sp>
        <p:nvSpPr>
          <p:cNvPr id="3" name="Rectangle 2"/>
          <p:cNvSpPr/>
          <p:nvPr/>
        </p:nvSpPr>
        <p:spPr>
          <a:xfrm>
            <a:off x="6113773" y="6536377"/>
            <a:ext cx="2994731" cy="276999"/>
          </a:xfrm>
          <a:prstGeom prst="rect">
            <a:avLst/>
          </a:prstGeom>
        </p:spPr>
        <p:txBody>
          <a:bodyPr wrap="none">
            <a:spAutoFit/>
          </a:bodyPr>
          <a:lstStyle/>
          <a:p>
            <a:r>
              <a:rPr lang="hr-HR" sz="1200" dirty="0" smtClean="0"/>
              <a:t>prema: </a:t>
            </a:r>
            <a:r>
              <a:rPr lang="it-IT" sz="1200" dirty="0" smtClean="0"/>
              <a:t>p. Slavko Pavin, DI (Sloboda za ljubav)</a:t>
            </a:r>
            <a:endParaRPr lang="it-IT" sz="1200" dirty="0"/>
          </a:p>
        </p:txBody>
      </p:sp>
      <p:sp>
        <p:nvSpPr>
          <p:cNvPr id="4" name="Rectangle 3"/>
          <p:cNvSpPr/>
          <p:nvPr/>
        </p:nvSpPr>
        <p:spPr>
          <a:xfrm>
            <a:off x="179512" y="188640"/>
            <a:ext cx="960519" cy="461665"/>
          </a:xfrm>
          <a:prstGeom prst="rect">
            <a:avLst/>
          </a:prstGeom>
        </p:spPr>
        <p:txBody>
          <a:bodyPr wrap="none">
            <a:spAutoFit/>
          </a:bodyPr>
          <a:lstStyle/>
          <a:p>
            <a:r>
              <a:rPr lang="hr-HR" sz="2400" b="1" dirty="0" smtClean="0">
                <a:solidFill>
                  <a:schemeClr val="bg1"/>
                </a:solidFill>
                <a:effectLst>
                  <a:outerShdw blurRad="38100" dist="38100" dir="2700000" algn="tl">
                    <a:srgbClr val="000000">
                      <a:alpha val="43137"/>
                    </a:srgbClr>
                  </a:outerShdw>
                </a:effectLst>
              </a:rPr>
              <a:t>16│16</a:t>
            </a:r>
            <a:endParaRPr lang="it-IT" sz="2400" b="1" dirty="0">
              <a:solidFill>
                <a:schemeClr val="bg1"/>
              </a:solidFill>
              <a:effectLst>
                <a:outerShdw blurRad="38100" dist="38100" dir="2700000" algn="tl">
                  <a:srgbClr val="000000">
                    <a:alpha val="43137"/>
                  </a:srgbClr>
                </a:outerShdw>
              </a:effectLst>
            </a:endParaRPr>
          </a:p>
        </p:txBody>
      </p:sp>
    </p:spTree>
  </p:cSld>
  <p:clrMapOvr>
    <a:masterClrMapping/>
  </p:clrMapOvr>
  <p:transition spd="slow" advClick="0" advTm="45000">
    <p:plus/>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7544" y="2492896"/>
            <a:ext cx="8280920" cy="1470025"/>
          </a:xfrm>
        </p:spPr>
        <p:txBody>
          <a:bodyPr>
            <a:noAutofit/>
          </a:bodyPr>
          <a:lstStyle/>
          <a:p>
            <a:pPr algn="just">
              <a:lnSpc>
                <a:spcPct val="150000"/>
              </a:lnSpc>
            </a:pPr>
            <a:r>
              <a:rPr lang="hr-HR" sz="3200" b="1" dirty="0" smtClean="0">
                <a:effectLst>
                  <a:outerShdw blurRad="38100" dist="38100" dir="2700000" algn="tl">
                    <a:srgbClr val="000000">
                      <a:alpha val="43137"/>
                    </a:srgbClr>
                  </a:outerShdw>
                </a:effectLst>
              </a:rPr>
              <a:t>Iz ljudskog srca izlaze zle misli: ja sam ono što mislim o drugima. Svetac misli da su svi sveci; lopov misli da su svi lopovi. Negativistički stav proizlazi iz otrovanog srca.</a:t>
            </a:r>
            <a:endParaRPr lang="hr-HR" sz="3200" b="1" dirty="0">
              <a:effectLst>
                <a:outerShdw blurRad="38100" dist="38100" dir="2700000" algn="tl">
                  <a:srgbClr val="000000">
                    <a:alpha val="43137"/>
                  </a:srgbClr>
                </a:outerShdw>
              </a:effectLst>
            </a:endParaRPr>
          </a:p>
        </p:txBody>
      </p:sp>
      <p:sp>
        <p:nvSpPr>
          <p:cNvPr id="5" name="Rectangle 4"/>
          <p:cNvSpPr/>
          <p:nvPr/>
        </p:nvSpPr>
        <p:spPr>
          <a:xfrm>
            <a:off x="179512" y="188640"/>
            <a:ext cx="805029" cy="461665"/>
          </a:xfrm>
          <a:prstGeom prst="rect">
            <a:avLst/>
          </a:prstGeom>
        </p:spPr>
        <p:txBody>
          <a:bodyPr wrap="none">
            <a:spAutoFit/>
          </a:bodyPr>
          <a:lstStyle/>
          <a:p>
            <a:r>
              <a:rPr lang="hr-HR" sz="2400" b="1" dirty="0">
                <a:solidFill>
                  <a:schemeClr val="bg1"/>
                </a:solidFill>
                <a:effectLst>
                  <a:outerShdw blurRad="38100" dist="38100" dir="2700000" algn="tl">
                    <a:srgbClr val="000000">
                      <a:alpha val="43137"/>
                    </a:srgbClr>
                  </a:outerShdw>
                </a:effectLst>
              </a:rPr>
              <a:t>2</a:t>
            </a:r>
            <a:r>
              <a:rPr lang="hr-HR" sz="2400" b="1" dirty="0" smtClean="0">
                <a:solidFill>
                  <a:schemeClr val="bg1"/>
                </a:solidFill>
                <a:effectLst>
                  <a:outerShdw blurRad="38100" dist="38100" dir="2700000" algn="tl">
                    <a:srgbClr val="000000">
                      <a:alpha val="43137"/>
                    </a:srgbClr>
                  </a:outerShdw>
                </a:effectLst>
              </a:rPr>
              <a:t>│16</a:t>
            </a:r>
            <a:endParaRPr lang="it-IT" sz="2400" b="1" dirty="0">
              <a:solidFill>
                <a:schemeClr val="bg1"/>
              </a:solidFill>
              <a:effectLst>
                <a:outerShdw blurRad="38100" dist="38100" dir="2700000" algn="tl">
                  <a:srgbClr val="000000">
                    <a:alpha val="43137"/>
                  </a:srgbClr>
                </a:outerShdw>
              </a:effectLst>
            </a:endParaRPr>
          </a:p>
        </p:txBody>
      </p:sp>
    </p:spTree>
  </p:cSld>
  <p:clrMapOvr>
    <a:masterClrMapping/>
  </p:clrMapOvr>
  <p:transition spd="slow" advClick="0" advTm="45000">
    <p:plus/>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7544" y="2492896"/>
            <a:ext cx="8280920" cy="1470025"/>
          </a:xfrm>
        </p:spPr>
        <p:txBody>
          <a:bodyPr>
            <a:noAutofit/>
          </a:bodyPr>
          <a:lstStyle/>
          <a:p>
            <a:pPr algn="just">
              <a:lnSpc>
                <a:spcPct val="150000"/>
              </a:lnSpc>
            </a:pPr>
            <a:r>
              <a:rPr lang="hr-HR" sz="3200" b="1" dirty="0" smtClean="0">
                <a:effectLst>
                  <a:outerShdw blurRad="38100" dist="38100" dir="2700000" algn="tl">
                    <a:srgbClr val="000000">
                      <a:alpha val="43137"/>
                    </a:srgbClr>
                  </a:outerShdw>
                </a:effectLst>
              </a:rPr>
              <a:t>Razne vrste bluda: lutanja naših misli, maštanja, pogledi, djela ... slabi našu volju, otupljuje duhovni pogled, zarobljuje naše duhovne snage, onemogućuje našu upućenost na Boga, naše predanje Bogu. Duhovni blud? Nisu li proroci cijeli Izabrani narod nazivali "bludnicom", kada je taj narod ostavljao Boga i priklanjao se idolima?</a:t>
            </a:r>
            <a:endParaRPr lang="hr-HR" sz="3200" b="1" dirty="0">
              <a:effectLst>
                <a:outerShdw blurRad="38100" dist="38100" dir="2700000" algn="tl">
                  <a:srgbClr val="000000">
                    <a:alpha val="43137"/>
                  </a:srgbClr>
                </a:outerShdw>
              </a:effectLst>
            </a:endParaRPr>
          </a:p>
        </p:txBody>
      </p:sp>
      <p:sp>
        <p:nvSpPr>
          <p:cNvPr id="3" name="Rectangle 2"/>
          <p:cNvSpPr/>
          <p:nvPr/>
        </p:nvSpPr>
        <p:spPr>
          <a:xfrm>
            <a:off x="8028384" y="6165304"/>
            <a:ext cx="805029" cy="461665"/>
          </a:xfrm>
          <a:prstGeom prst="rect">
            <a:avLst/>
          </a:prstGeom>
        </p:spPr>
        <p:txBody>
          <a:bodyPr wrap="none">
            <a:spAutoFit/>
          </a:bodyPr>
          <a:lstStyle/>
          <a:p>
            <a:r>
              <a:rPr lang="hr-HR" sz="2400" b="1" dirty="0" smtClean="0">
                <a:solidFill>
                  <a:schemeClr val="bg1"/>
                </a:solidFill>
                <a:effectLst>
                  <a:outerShdw blurRad="38100" dist="38100" dir="2700000" algn="tl">
                    <a:srgbClr val="000000">
                      <a:alpha val="43137"/>
                    </a:srgbClr>
                  </a:outerShdw>
                </a:effectLst>
              </a:rPr>
              <a:t>3│16</a:t>
            </a:r>
            <a:endParaRPr lang="it-IT" sz="2400" b="1" dirty="0">
              <a:solidFill>
                <a:schemeClr val="bg1"/>
              </a:solidFill>
              <a:effectLst>
                <a:outerShdw blurRad="38100" dist="38100" dir="2700000" algn="tl">
                  <a:srgbClr val="000000">
                    <a:alpha val="43137"/>
                  </a:srgbClr>
                </a:outerShdw>
              </a:effectLst>
            </a:endParaRPr>
          </a:p>
        </p:txBody>
      </p:sp>
    </p:spTree>
  </p:cSld>
  <p:clrMapOvr>
    <a:masterClrMapping/>
  </p:clrMapOvr>
  <p:transition spd="slow" advClick="0" advTm="45000">
    <p:plus/>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7544" y="3140968"/>
            <a:ext cx="8280920" cy="1470025"/>
          </a:xfrm>
        </p:spPr>
        <p:txBody>
          <a:bodyPr>
            <a:noAutofit/>
          </a:bodyPr>
          <a:lstStyle/>
          <a:p>
            <a:pPr algn="just">
              <a:lnSpc>
                <a:spcPct val="150000"/>
              </a:lnSpc>
            </a:pPr>
            <a:r>
              <a:rPr lang="hr-HR" sz="3200" b="1" dirty="0" smtClean="0">
                <a:effectLst>
                  <a:outerShdw blurRad="38100" dist="38100" dir="2700000" algn="tl">
                    <a:srgbClr val="000000">
                      <a:alpha val="43137"/>
                    </a:srgbClr>
                  </a:outerShdw>
                </a:effectLst>
                <a:latin typeface="Calibri" pitchFamily="34" charset="0"/>
              </a:rPr>
              <a:t>K</a:t>
            </a:r>
            <a:r>
              <a:rPr lang="vi-VN" sz="3200" b="1" dirty="0" smtClean="0">
                <a:effectLst>
                  <a:outerShdw blurRad="38100" dist="38100" dir="2700000" algn="tl">
                    <a:srgbClr val="000000">
                      <a:alpha val="43137"/>
                    </a:srgbClr>
                  </a:outerShdw>
                </a:effectLst>
                <a:latin typeface="Calibri" pitchFamily="34" charset="0"/>
              </a:rPr>
              <a:t>rađe: od najgrubljih posezanja za tuđim stvarima do najprofinjenijih oblika, kada sve što jesmo i što imamo zadržavamo za sebe, a ne dajemo onima kojima trebamo davati.</a:t>
            </a:r>
            <a:br>
              <a:rPr lang="vi-VN" sz="3200" b="1" dirty="0" smtClean="0">
                <a:effectLst>
                  <a:outerShdw blurRad="38100" dist="38100" dir="2700000" algn="tl">
                    <a:srgbClr val="000000">
                      <a:alpha val="43137"/>
                    </a:srgbClr>
                  </a:outerShdw>
                </a:effectLst>
                <a:latin typeface="Calibri" pitchFamily="34" charset="0"/>
              </a:rPr>
            </a:br>
            <a:r>
              <a:rPr lang="vi-VN" sz="3200" dirty="0" smtClean="0"/>
              <a:t/>
            </a:r>
            <a:br>
              <a:rPr lang="vi-VN" sz="3200" dirty="0" smtClean="0"/>
            </a:br>
            <a:endParaRPr lang="hr-HR" sz="3200" b="1" dirty="0">
              <a:effectLst>
                <a:outerShdw blurRad="38100" dist="38100" dir="2700000" algn="tl">
                  <a:srgbClr val="000000">
                    <a:alpha val="43137"/>
                  </a:srgbClr>
                </a:outerShdw>
              </a:effectLst>
            </a:endParaRPr>
          </a:p>
        </p:txBody>
      </p:sp>
      <p:sp>
        <p:nvSpPr>
          <p:cNvPr id="3" name="Rectangle 2"/>
          <p:cNvSpPr/>
          <p:nvPr/>
        </p:nvSpPr>
        <p:spPr>
          <a:xfrm>
            <a:off x="179512" y="188640"/>
            <a:ext cx="805029" cy="461665"/>
          </a:xfrm>
          <a:prstGeom prst="rect">
            <a:avLst/>
          </a:prstGeom>
        </p:spPr>
        <p:txBody>
          <a:bodyPr wrap="none">
            <a:spAutoFit/>
          </a:bodyPr>
          <a:lstStyle/>
          <a:p>
            <a:r>
              <a:rPr lang="hr-HR" sz="2400" b="1" dirty="0">
                <a:solidFill>
                  <a:schemeClr val="bg1"/>
                </a:solidFill>
                <a:effectLst>
                  <a:outerShdw blurRad="38100" dist="38100" dir="2700000" algn="tl">
                    <a:srgbClr val="000000">
                      <a:alpha val="43137"/>
                    </a:srgbClr>
                  </a:outerShdw>
                </a:effectLst>
              </a:rPr>
              <a:t>4</a:t>
            </a:r>
            <a:r>
              <a:rPr lang="hr-HR" sz="2400" b="1" dirty="0" smtClean="0">
                <a:solidFill>
                  <a:schemeClr val="bg1"/>
                </a:solidFill>
                <a:effectLst>
                  <a:outerShdw blurRad="38100" dist="38100" dir="2700000" algn="tl">
                    <a:srgbClr val="000000">
                      <a:alpha val="43137"/>
                    </a:srgbClr>
                  </a:outerShdw>
                </a:effectLst>
              </a:rPr>
              <a:t>│16</a:t>
            </a:r>
            <a:endParaRPr lang="it-IT" sz="2400" b="1" dirty="0">
              <a:solidFill>
                <a:schemeClr val="bg1"/>
              </a:solidFill>
              <a:effectLst>
                <a:outerShdw blurRad="38100" dist="38100" dir="2700000" algn="tl">
                  <a:srgbClr val="000000">
                    <a:alpha val="43137"/>
                  </a:srgbClr>
                </a:outerShdw>
              </a:effectLst>
            </a:endParaRPr>
          </a:p>
        </p:txBody>
      </p:sp>
    </p:spTree>
  </p:cSld>
  <p:clrMapOvr>
    <a:masterClrMapping/>
  </p:clrMapOvr>
  <p:transition spd="slow" advClick="0" advTm="45000">
    <p:plus/>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7544" y="2708920"/>
            <a:ext cx="8280920" cy="1470025"/>
          </a:xfrm>
        </p:spPr>
        <p:txBody>
          <a:bodyPr>
            <a:noAutofit/>
          </a:bodyPr>
          <a:lstStyle/>
          <a:p>
            <a:pPr algn="just">
              <a:lnSpc>
                <a:spcPct val="150000"/>
              </a:lnSpc>
            </a:pPr>
            <a:r>
              <a:rPr lang="hr-HR" sz="3200" b="1" dirty="0" smtClean="0">
                <a:effectLst>
                  <a:outerShdw blurRad="38100" dist="38100" dir="2700000" algn="tl">
                    <a:srgbClr val="000000">
                      <a:alpha val="43137"/>
                    </a:srgbClr>
                  </a:outerShdw>
                </a:effectLst>
              </a:rPr>
              <a:t>Ubojstva ne moraju biti samo fizička, nego i moralna: kada nekoga "ne mogu vidjeti", kada govorim: "Daleko mu kuća od moje!" Kada je u meni mržnja jača od ljubavi. Kada kažem: «Ti za mene ne postojiš.» On za mene ne postoji, mrtav je.</a:t>
            </a:r>
            <a:endParaRPr lang="hr-HR" sz="3200" b="1" dirty="0">
              <a:effectLst>
                <a:outerShdw blurRad="38100" dist="38100" dir="2700000" algn="tl">
                  <a:srgbClr val="000000">
                    <a:alpha val="43137"/>
                  </a:srgbClr>
                </a:outerShdw>
              </a:effectLst>
            </a:endParaRPr>
          </a:p>
        </p:txBody>
      </p:sp>
      <p:sp>
        <p:nvSpPr>
          <p:cNvPr id="3" name="Rectangle 2"/>
          <p:cNvSpPr/>
          <p:nvPr/>
        </p:nvSpPr>
        <p:spPr>
          <a:xfrm>
            <a:off x="179512" y="188640"/>
            <a:ext cx="805029" cy="461665"/>
          </a:xfrm>
          <a:prstGeom prst="rect">
            <a:avLst/>
          </a:prstGeom>
        </p:spPr>
        <p:txBody>
          <a:bodyPr wrap="none">
            <a:spAutoFit/>
          </a:bodyPr>
          <a:lstStyle/>
          <a:p>
            <a:r>
              <a:rPr lang="hr-HR" sz="2400" b="1" dirty="0">
                <a:solidFill>
                  <a:schemeClr val="bg1"/>
                </a:solidFill>
                <a:effectLst>
                  <a:outerShdw blurRad="38100" dist="38100" dir="2700000" algn="tl">
                    <a:srgbClr val="000000">
                      <a:alpha val="43137"/>
                    </a:srgbClr>
                  </a:outerShdw>
                </a:effectLst>
              </a:rPr>
              <a:t>5</a:t>
            </a:r>
            <a:r>
              <a:rPr lang="hr-HR" sz="2400" b="1" dirty="0" smtClean="0">
                <a:solidFill>
                  <a:schemeClr val="bg1"/>
                </a:solidFill>
                <a:effectLst>
                  <a:outerShdw blurRad="38100" dist="38100" dir="2700000" algn="tl">
                    <a:srgbClr val="000000">
                      <a:alpha val="43137"/>
                    </a:srgbClr>
                  </a:outerShdw>
                </a:effectLst>
              </a:rPr>
              <a:t>│16</a:t>
            </a:r>
            <a:endParaRPr lang="it-IT" sz="2400" b="1" dirty="0">
              <a:solidFill>
                <a:schemeClr val="bg1"/>
              </a:solidFill>
              <a:effectLst>
                <a:outerShdw blurRad="38100" dist="38100" dir="2700000" algn="tl">
                  <a:srgbClr val="000000">
                    <a:alpha val="43137"/>
                  </a:srgbClr>
                </a:outerShdw>
              </a:effectLst>
            </a:endParaRPr>
          </a:p>
        </p:txBody>
      </p:sp>
    </p:spTree>
  </p:cSld>
  <p:clrMapOvr>
    <a:masterClrMapping/>
  </p:clrMapOvr>
  <p:transition spd="slow" advClick="0" advTm="45000">
    <p:plus/>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7544" y="2708920"/>
            <a:ext cx="8280920" cy="1470025"/>
          </a:xfrm>
        </p:spPr>
        <p:txBody>
          <a:bodyPr>
            <a:noAutofit/>
          </a:bodyPr>
          <a:lstStyle/>
          <a:p>
            <a:pPr algn="just">
              <a:lnSpc>
                <a:spcPct val="150000"/>
              </a:lnSpc>
            </a:pPr>
            <a:r>
              <a:rPr lang="hr-HR" sz="3200" b="1" dirty="0" smtClean="0">
                <a:effectLst>
                  <a:outerShdw blurRad="38100" dist="38100" dir="2700000" algn="tl">
                    <a:srgbClr val="000000">
                      <a:alpha val="43137"/>
                    </a:srgbClr>
                  </a:outerShdw>
                </a:effectLst>
              </a:rPr>
              <a:t>Preljubi mogu biti oni stvarni, oni u braku, ali duh preljuba prisutan je kod svih koji sebično ljube, idu od osobe do osobe i traže ljubav, ali je nikome ne daju.</a:t>
            </a:r>
            <a:endParaRPr lang="hr-HR" sz="3200" b="1" dirty="0">
              <a:effectLst>
                <a:outerShdw blurRad="38100" dist="38100" dir="2700000" algn="tl">
                  <a:srgbClr val="000000">
                    <a:alpha val="43137"/>
                  </a:srgbClr>
                </a:outerShdw>
              </a:effectLst>
            </a:endParaRPr>
          </a:p>
        </p:txBody>
      </p:sp>
      <p:sp>
        <p:nvSpPr>
          <p:cNvPr id="3" name="Rectangle 2"/>
          <p:cNvSpPr/>
          <p:nvPr/>
        </p:nvSpPr>
        <p:spPr>
          <a:xfrm>
            <a:off x="179512" y="188640"/>
            <a:ext cx="805029" cy="461665"/>
          </a:xfrm>
          <a:prstGeom prst="rect">
            <a:avLst/>
          </a:prstGeom>
        </p:spPr>
        <p:txBody>
          <a:bodyPr wrap="none">
            <a:spAutoFit/>
          </a:bodyPr>
          <a:lstStyle/>
          <a:p>
            <a:r>
              <a:rPr lang="hr-HR" sz="2400" b="1" dirty="0">
                <a:solidFill>
                  <a:schemeClr val="bg1"/>
                </a:solidFill>
                <a:effectLst>
                  <a:outerShdw blurRad="38100" dist="38100" dir="2700000" algn="tl">
                    <a:srgbClr val="000000">
                      <a:alpha val="43137"/>
                    </a:srgbClr>
                  </a:outerShdw>
                </a:effectLst>
              </a:rPr>
              <a:t>6</a:t>
            </a:r>
            <a:r>
              <a:rPr lang="hr-HR" sz="2400" b="1" dirty="0" smtClean="0">
                <a:solidFill>
                  <a:schemeClr val="bg1"/>
                </a:solidFill>
                <a:effectLst>
                  <a:outerShdw blurRad="38100" dist="38100" dir="2700000" algn="tl">
                    <a:srgbClr val="000000">
                      <a:alpha val="43137"/>
                    </a:srgbClr>
                  </a:outerShdw>
                </a:effectLst>
              </a:rPr>
              <a:t>│16</a:t>
            </a:r>
            <a:endParaRPr lang="it-IT" sz="2400" b="1" dirty="0">
              <a:solidFill>
                <a:schemeClr val="bg1"/>
              </a:solidFill>
              <a:effectLst>
                <a:outerShdw blurRad="38100" dist="38100" dir="2700000" algn="tl">
                  <a:srgbClr val="000000">
                    <a:alpha val="43137"/>
                  </a:srgbClr>
                </a:outerShdw>
              </a:effectLst>
            </a:endParaRPr>
          </a:p>
        </p:txBody>
      </p:sp>
    </p:spTree>
  </p:cSld>
  <p:clrMapOvr>
    <a:masterClrMapping/>
  </p:clrMapOvr>
  <p:transition spd="slow" advClick="0" advTm="45000">
    <p:plus/>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7544" y="2708920"/>
            <a:ext cx="8280920" cy="1470025"/>
          </a:xfrm>
        </p:spPr>
        <p:txBody>
          <a:bodyPr>
            <a:noAutofit/>
          </a:bodyPr>
          <a:lstStyle/>
          <a:p>
            <a:pPr algn="just">
              <a:lnSpc>
                <a:spcPct val="150000"/>
              </a:lnSpc>
            </a:pPr>
            <a:r>
              <a:rPr lang="hr-HR" sz="3200" b="1" dirty="0" smtClean="0">
                <a:effectLst>
                  <a:outerShdw blurRad="38100" dist="38100" dir="2700000" algn="tl">
                    <a:srgbClr val="000000">
                      <a:alpha val="43137"/>
                    </a:srgbClr>
                  </a:outerShdw>
                </a:effectLst>
              </a:rPr>
              <a:t>Lakomstva se očituju u želji i nastojanju da sve što mislim, govorim, radim, planiram, sve to činim sebi u prilog, da mi je zadnji cilj stjecati i posjedovati.</a:t>
            </a:r>
            <a:endParaRPr lang="hr-HR" sz="3200" b="1" dirty="0">
              <a:effectLst>
                <a:outerShdw blurRad="38100" dist="38100" dir="2700000" algn="tl">
                  <a:srgbClr val="000000">
                    <a:alpha val="43137"/>
                  </a:srgbClr>
                </a:outerShdw>
              </a:effectLst>
            </a:endParaRPr>
          </a:p>
        </p:txBody>
      </p:sp>
      <p:sp>
        <p:nvSpPr>
          <p:cNvPr id="3" name="Rectangle 2"/>
          <p:cNvSpPr/>
          <p:nvPr/>
        </p:nvSpPr>
        <p:spPr>
          <a:xfrm>
            <a:off x="179512" y="188640"/>
            <a:ext cx="805029" cy="461665"/>
          </a:xfrm>
          <a:prstGeom prst="rect">
            <a:avLst/>
          </a:prstGeom>
        </p:spPr>
        <p:txBody>
          <a:bodyPr wrap="none">
            <a:spAutoFit/>
          </a:bodyPr>
          <a:lstStyle/>
          <a:p>
            <a:r>
              <a:rPr lang="hr-HR" sz="2400" b="1" dirty="0">
                <a:solidFill>
                  <a:schemeClr val="bg1"/>
                </a:solidFill>
                <a:effectLst>
                  <a:outerShdw blurRad="38100" dist="38100" dir="2700000" algn="tl">
                    <a:srgbClr val="000000">
                      <a:alpha val="43137"/>
                    </a:srgbClr>
                  </a:outerShdw>
                </a:effectLst>
              </a:rPr>
              <a:t>7</a:t>
            </a:r>
            <a:r>
              <a:rPr lang="hr-HR" sz="2400" b="1" dirty="0" smtClean="0">
                <a:solidFill>
                  <a:schemeClr val="bg1"/>
                </a:solidFill>
                <a:effectLst>
                  <a:outerShdw blurRad="38100" dist="38100" dir="2700000" algn="tl">
                    <a:srgbClr val="000000">
                      <a:alpha val="43137"/>
                    </a:srgbClr>
                  </a:outerShdw>
                </a:effectLst>
              </a:rPr>
              <a:t>│16</a:t>
            </a:r>
            <a:endParaRPr lang="it-IT" sz="2400" b="1" dirty="0">
              <a:solidFill>
                <a:schemeClr val="bg1"/>
              </a:solidFill>
              <a:effectLst>
                <a:outerShdw blurRad="38100" dist="38100" dir="2700000" algn="tl">
                  <a:srgbClr val="000000">
                    <a:alpha val="43137"/>
                  </a:srgbClr>
                </a:outerShdw>
              </a:effectLst>
            </a:endParaRPr>
          </a:p>
        </p:txBody>
      </p:sp>
    </p:spTree>
  </p:cSld>
  <p:clrMapOvr>
    <a:masterClrMapping/>
  </p:clrMapOvr>
  <p:transition spd="slow" advClick="0" advTm="45000">
    <p:plus/>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7544" y="2708920"/>
            <a:ext cx="8280920" cy="1470025"/>
          </a:xfrm>
        </p:spPr>
        <p:txBody>
          <a:bodyPr>
            <a:noAutofit/>
          </a:bodyPr>
          <a:lstStyle/>
          <a:p>
            <a:pPr algn="just">
              <a:lnSpc>
                <a:spcPct val="150000"/>
              </a:lnSpc>
            </a:pPr>
            <a:r>
              <a:rPr lang="hr-HR" sz="3200" b="1" dirty="0">
                <a:effectLst>
                  <a:outerShdw blurRad="38100" dist="38100" dir="2700000" algn="tl">
                    <a:srgbClr val="000000">
                      <a:alpha val="43137"/>
                    </a:srgbClr>
                  </a:outerShdw>
                </a:effectLst>
                <a:latin typeface="Calibri" pitchFamily="34" charset="0"/>
              </a:rPr>
              <a:t>O</a:t>
            </a:r>
            <a:r>
              <a:rPr lang="vi-VN" sz="3200" b="1" dirty="0" smtClean="0">
                <a:effectLst>
                  <a:outerShdw blurRad="38100" dist="38100" dir="2700000" algn="tl">
                    <a:srgbClr val="000000">
                      <a:alpha val="43137"/>
                    </a:srgbClr>
                  </a:outerShdw>
                </a:effectLst>
                <a:latin typeface="Calibri" pitchFamily="34" charset="0"/>
              </a:rPr>
              <a:t>pačine su izopačeni, iskrivljeni sudovi o ljudima i događajima. Do njih najčešće dolazi kada se u moje stavove umiješaju moji sebični interesi, simpatija, antipatija. Tada sam sposoban reći da je zlo dobro, da je dobro zlo; da je bijelo u crno, a crno bijelo.</a:t>
            </a:r>
            <a:endParaRPr lang="hr-HR" sz="3200" b="1" dirty="0">
              <a:effectLst>
                <a:outerShdw blurRad="38100" dist="38100" dir="2700000" algn="tl">
                  <a:srgbClr val="000000">
                    <a:alpha val="43137"/>
                  </a:srgbClr>
                </a:outerShdw>
              </a:effectLst>
              <a:latin typeface="Calibri" pitchFamily="34" charset="0"/>
            </a:endParaRPr>
          </a:p>
        </p:txBody>
      </p:sp>
      <p:sp>
        <p:nvSpPr>
          <p:cNvPr id="3" name="Rectangle 2"/>
          <p:cNvSpPr/>
          <p:nvPr/>
        </p:nvSpPr>
        <p:spPr>
          <a:xfrm>
            <a:off x="179512" y="188640"/>
            <a:ext cx="805029" cy="461665"/>
          </a:xfrm>
          <a:prstGeom prst="rect">
            <a:avLst/>
          </a:prstGeom>
        </p:spPr>
        <p:txBody>
          <a:bodyPr wrap="none">
            <a:spAutoFit/>
          </a:bodyPr>
          <a:lstStyle/>
          <a:p>
            <a:r>
              <a:rPr lang="hr-HR" sz="2400" b="1" dirty="0">
                <a:solidFill>
                  <a:schemeClr val="bg1"/>
                </a:solidFill>
                <a:effectLst>
                  <a:outerShdw blurRad="38100" dist="38100" dir="2700000" algn="tl">
                    <a:srgbClr val="000000">
                      <a:alpha val="43137"/>
                    </a:srgbClr>
                  </a:outerShdw>
                </a:effectLst>
              </a:rPr>
              <a:t>8</a:t>
            </a:r>
            <a:r>
              <a:rPr lang="hr-HR" sz="2400" b="1" dirty="0" smtClean="0">
                <a:solidFill>
                  <a:schemeClr val="bg1"/>
                </a:solidFill>
                <a:effectLst>
                  <a:outerShdw blurRad="38100" dist="38100" dir="2700000" algn="tl">
                    <a:srgbClr val="000000">
                      <a:alpha val="43137"/>
                    </a:srgbClr>
                  </a:outerShdw>
                </a:effectLst>
              </a:rPr>
              <a:t>│16</a:t>
            </a:r>
            <a:endParaRPr lang="it-IT" sz="2400" b="1" dirty="0">
              <a:solidFill>
                <a:schemeClr val="bg1"/>
              </a:solidFill>
              <a:effectLst>
                <a:outerShdw blurRad="38100" dist="38100" dir="2700000" algn="tl">
                  <a:srgbClr val="000000">
                    <a:alpha val="43137"/>
                  </a:srgbClr>
                </a:outerShdw>
              </a:effectLst>
            </a:endParaRPr>
          </a:p>
        </p:txBody>
      </p:sp>
    </p:spTree>
  </p:cSld>
  <p:clrMapOvr>
    <a:masterClrMapping/>
  </p:clrMapOvr>
  <p:transition spd="slow" advClick="0" advTm="45000">
    <p:plus/>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7544" y="2708920"/>
            <a:ext cx="8280920" cy="1470025"/>
          </a:xfrm>
        </p:spPr>
        <p:txBody>
          <a:bodyPr>
            <a:noAutofit/>
          </a:bodyPr>
          <a:lstStyle/>
          <a:p>
            <a:pPr algn="just">
              <a:lnSpc>
                <a:spcPct val="150000"/>
              </a:lnSpc>
            </a:pPr>
            <a:r>
              <a:rPr lang="hr-HR" sz="3200" b="1" dirty="0">
                <a:effectLst>
                  <a:outerShdw blurRad="38100" dist="38100" dir="2700000" algn="tl">
                    <a:srgbClr val="000000">
                      <a:alpha val="43137"/>
                    </a:srgbClr>
                  </a:outerShdw>
                </a:effectLst>
              </a:rPr>
              <a:t>P</a:t>
            </a:r>
            <a:r>
              <a:rPr lang="hr-HR" sz="3200" b="1" dirty="0" smtClean="0">
                <a:effectLst>
                  <a:outerShdw blurRad="38100" dist="38100" dir="2700000" algn="tl">
                    <a:srgbClr val="000000">
                      <a:alpha val="43137"/>
                    </a:srgbClr>
                  </a:outerShdw>
                </a:effectLst>
              </a:rPr>
              <a:t>rijevara je kad iz sebičnosti varam druge svojim riječima i ponašanjem. Lukavo nastojim da živim na račun drugoga.</a:t>
            </a:r>
            <a:endParaRPr lang="hr-HR" sz="3200" b="1" dirty="0">
              <a:effectLst>
                <a:outerShdw blurRad="38100" dist="38100" dir="2700000" algn="tl">
                  <a:srgbClr val="000000">
                    <a:alpha val="43137"/>
                  </a:srgbClr>
                </a:outerShdw>
              </a:effectLst>
              <a:latin typeface="Calibri" pitchFamily="34" charset="0"/>
            </a:endParaRPr>
          </a:p>
        </p:txBody>
      </p:sp>
      <p:sp>
        <p:nvSpPr>
          <p:cNvPr id="3" name="Rectangle 2"/>
          <p:cNvSpPr/>
          <p:nvPr/>
        </p:nvSpPr>
        <p:spPr>
          <a:xfrm>
            <a:off x="179512" y="188640"/>
            <a:ext cx="805029" cy="461665"/>
          </a:xfrm>
          <a:prstGeom prst="rect">
            <a:avLst/>
          </a:prstGeom>
        </p:spPr>
        <p:txBody>
          <a:bodyPr wrap="none">
            <a:spAutoFit/>
          </a:bodyPr>
          <a:lstStyle/>
          <a:p>
            <a:r>
              <a:rPr lang="hr-HR" sz="2400" b="1" dirty="0">
                <a:solidFill>
                  <a:schemeClr val="bg1"/>
                </a:solidFill>
                <a:effectLst>
                  <a:outerShdw blurRad="38100" dist="38100" dir="2700000" algn="tl">
                    <a:srgbClr val="000000">
                      <a:alpha val="43137"/>
                    </a:srgbClr>
                  </a:outerShdw>
                </a:effectLst>
              </a:rPr>
              <a:t>9</a:t>
            </a:r>
            <a:r>
              <a:rPr lang="hr-HR" sz="2400" b="1" dirty="0" smtClean="0">
                <a:solidFill>
                  <a:schemeClr val="bg1"/>
                </a:solidFill>
                <a:effectLst>
                  <a:outerShdw blurRad="38100" dist="38100" dir="2700000" algn="tl">
                    <a:srgbClr val="000000">
                      <a:alpha val="43137"/>
                    </a:srgbClr>
                  </a:outerShdw>
                </a:effectLst>
              </a:rPr>
              <a:t>│16</a:t>
            </a:r>
            <a:endParaRPr lang="it-IT" sz="2400" b="1" dirty="0">
              <a:solidFill>
                <a:schemeClr val="bg1"/>
              </a:solidFill>
              <a:effectLst>
                <a:outerShdw blurRad="38100" dist="38100" dir="2700000" algn="tl">
                  <a:srgbClr val="000000">
                    <a:alpha val="43137"/>
                  </a:srgbClr>
                </a:outerShdw>
              </a:effectLst>
            </a:endParaRPr>
          </a:p>
        </p:txBody>
      </p:sp>
    </p:spTree>
  </p:cSld>
  <p:clrMapOvr>
    <a:masterClrMapping/>
  </p:clrMapOvr>
  <p:transition spd="slow" advClick="0" advTm="45000">
    <p:plus/>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67</TotalTime>
  <Words>814</Words>
  <Application>Microsoft Office PowerPoint</Application>
  <PresentationFormat>On-screen Show (4:3)</PresentationFormat>
  <Paragraphs>33</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Isus je došao na svijet da vjerom i ljubavlju rasvijetli i ogrije svako ljudsko srce. Upozorava da je ljudsko srce izvor svih zala i da njega treba očistiti. Tvrdi da su sav zakon i svi proroci u službi preobrazbe ljudskog srca. Slušajući Isusovu riječ molit ću da mogu čitavim bićem izreći "Moj grijeh!".</vt:lpstr>
      <vt:lpstr>Iz ljudskog srca izlaze zle misli: ja sam ono što mislim o drugima. Svetac misli da su svi sveci; lopov misli da su svi lopovi. Negativistički stav proizlazi iz otrovanog srca.</vt:lpstr>
      <vt:lpstr>Razne vrste bluda: lutanja naših misli, maštanja, pogledi, djela ... slabi našu volju, otupljuje duhovni pogled, zarobljuje naše duhovne snage, onemogućuje našu upućenost na Boga, naše predanje Bogu. Duhovni blud? Nisu li proroci cijeli Izabrani narod nazivali "bludnicom", kada je taj narod ostavljao Boga i priklanjao se idolima?</vt:lpstr>
      <vt:lpstr>Krađe: od najgrubljih posezanja za tuđim stvarima do najprofinjenijih oblika, kada sve što jesmo i što imamo zadržavamo za sebe, a ne dajemo onima kojima trebamo davati.  </vt:lpstr>
      <vt:lpstr>Ubojstva ne moraju biti samo fizička, nego i moralna: kada nekoga "ne mogu vidjeti", kada govorim: "Daleko mu kuća od moje!" Kada je u meni mržnja jača od ljubavi. Kada kažem: «Ti za mene ne postojiš.» On za mene ne postoji, mrtav je.</vt:lpstr>
      <vt:lpstr>Preljubi mogu biti oni stvarni, oni u braku, ali duh preljuba prisutan je kod svih koji sebično ljube, idu od osobe do osobe i traže ljubav, ali je nikome ne daju.</vt:lpstr>
      <vt:lpstr>Lakomstva se očituju u želji i nastojanju da sve što mislim, govorim, radim, planiram, sve to činim sebi u prilog, da mi je zadnji cilj stjecati i posjedovati.</vt:lpstr>
      <vt:lpstr>Opačine su izopačeni, iskrivljeni sudovi o ljudima i događajima. Do njih najčešće dolazi kada se u moje stavove umiješaju moji sebični interesi, simpatija, antipatija. Tada sam sposoban reći da je zlo dobro, da je dobro zlo; da je bijelo u crno, a crno bijelo.</vt:lpstr>
      <vt:lpstr>Prijevara je kad iz sebičnosti varam druge svojim riječima i ponašanjem. Lukavo nastojim da živim na račun drugoga.</vt:lpstr>
      <vt:lpstr>Razuzdanost je slabost volje da se discipliniram; nesposobnost da se odreknem štetnih ugodnosti i da prihvatim korisne neugodnosti. Prepuštanje vlastitim hirovima.</vt:lpstr>
      <vt:lpstr>Zavist (zlo oko) ne može podnijeti da drugi bude bolji od mene, voljeniji od mene, više cijenjen od mene. Ne podnosim da padnem u sjenu. Zbog zavisti prema drugima sam zatvoren, blokiran; na druge ogorčen, sklon rušiti lijepo i dobro, nesposoban radovati se uspjesima drugoga i žalostiti se njegovim neuspjesima.</vt:lpstr>
      <vt:lpstr>Psovka (zao govor, ogovaranje) učvršćuje u zlu onoga koji ogovara, truje onoga pred kim se ogovara, oštećuje onoga koga se ogovara, osiromašuje zajednicu u kojoj se ogovara. Uz to je stalno prisutna opasnost da ogovaranje prijeđe u klevetu. "Kad god nešto zinemo o drugome, uvijek nešto zinemo i o sebi!" Čovjek može biti sličan leptiru (ako dobro govori o drugima), ili muhi (ako o njima zlo govori).</vt:lpstr>
      <vt:lpstr>Oholost želi da se ostvarim izdizanjem i vladanjem nad drugima, potiče me da se smatram boljim, sposobnijim, da budem sebi središte, da se divim sebi, klanjam sebi, svojim sposobnostima, svojim rezultatima, da svu svoju sigurnost i sreću stavljamo u sebe. </vt:lpstr>
      <vt:lpstr>Zato sam nesposoban s drugim razgovarati, drugoga saslušati, od drugoga primiti savjet, biti jednak drugima. Oholost me najviše udaljava i od ljudi i od Boga. "Bog rasprši oholice umišljene ... silne zbaci s prijestolja"  (Lk 1,51-53).</vt:lpstr>
      <vt:lpstr>Bezumlje je pomanjkanje zdravog suda, pobrkana ljestvica vrednota. Isus nam najbolje tumači što je bezumlje kada priča o bogatašu komu obilno urodi ljetina i koji sam sebi govori: "Dušo, evo imaš u zalihi mnogo dobara za godine mnoge. Počivaj, jedi, pij, uživaj!" Ali Bog mu reče: "Bezumniče! Već noćas duša će se tvoja zaiskati od tebe! A što si pripravio, čije će biti?" (Lk 12,19-20).</vt:lpstr>
      <vt:lpstr>Nastojanjem oko čistoće svoga srca više ću učiniti za kraljevstvo Božje, za svoje najbliže i za sve ljude, nego bilo kakvom aktivnosti.</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Tomislav</dc:creator>
  <cp:lastModifiedBy>Tomislav</cp:lastModifiedBy>
  <cp:revision>6</cp:revision>
  <dcterms:created xsi:type="dcterms:W3CDTF">2014-04-07T05:59:44Z</dcterms:created>
  <dcterms:modified xsi:type="dcterms:W3CDTF">2014-04-07T07:07:08Z</dcterms:modified>
</cp:coreProperties>
</file>